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8" r:id="rId3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99FF"/>
    <a:srgbClr val="00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B2DED15-6346-449A-B7C6-BC46D7A87CB6}">
  <a:tblStyle styleId="{5B2DED15-6346-449A-B7C6-BC46D7A87C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F3C22BC-1135-45BD-947D-45C0E3325D9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128" y="5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3939803831"/>
              </p:ext>
            </p:extLst>
          </p:nvPr>
        </p:nvGraphicFramePr>
        <p:xfrm>
          <a:off x="199419" y="52955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August 2024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254125" y="2750"/>
            <a:ext cx="9571800" cy="49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algn="ctr"/>
            <a:r>
              <a:rPr lang="en-US" sz="2200" b="1" dirty="0">
                <a:latin typeface="Calibri"/>
                <a:ea typeface="Calibri"/>
                <a:cs typeface="Calibri"/>
                <a:sym typeface="Calibri"/>
              </a:rPr>
              <a:t>The New England Center for Children </a:t>
            </a:r>
            <a:r>
              <a:rPr lang="en" sz="2200" b="1" dirty="0">
                <a:latin typeface="Calibri"/>
                <a:ea typeface="Calibri"/>
                <a:cs typeface="Calibri"/>
                <a:sym typeface="Calibri"/>
              </a:rPr>
              <a:t>2024-2025 </a:t>
            </a:r>
            <a:r>
              <a:rPr lang="en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Calendar </a:t>
            </a:r>
            <a:r>
              <a:rPr lang="en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(Last Updated: 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March 2, 2023)</a:t>
            </a:r>
            <a:endParaRPr lang="en-US"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7917334" y="6453210"/>
            <a:ext cx="2166000" cy="852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56525" rIns="113100" bIns="565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CALENDAR KEY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tx1"/>
                </a:solidFill>
                <a:highlight>
                  <a:srgbClr val="CC99FF"/>
                </a:highlight>
                <a:latin typeface="Calibri"/>
                <a:ea typeface="Calibri"/>
                <a:cs typeface="Calibri"/>
                <a:sym typeface="Calibri"/>
              </a:rPr>
              <a:t>First </a:t>
            </a:r>
            <a:r>
              <a:rPr lang="en-US" sz="1000" dirty="0">
                <a:solidFill>
                  <a:schemeClr val="tx1"/>
                </a:solidFill>
                <a:highlight>
                  <a:srgbClr val="CC99FF"/>
                </a:highlight>
                <a:latin typeface="Calibri"/>
                <a:ea typeface="Calibri"/>
                <a:cs typeface="Calibri"/>
                <a:sym typeface="Calibri"/>
              </a:rPr>
              <a:t>Day of School</a:t>
            </a:r>
            <a:endParaRPr sz="1000" dirty="0">
              <a:solidFill>
                <a:schemeClr val="tx1"/>
              </a:solidFill>
              <a:highlight>
                <a:srgbClr val="CC99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tx1"/>
                </a:solidFill>
                <a:highlight>
                  <a:srgbClr val="66CCFF"/>
                </a:highlight>
                <a:latin typeface="Calibri"/>
                <a:ea typeface="Calibri"/>
                <a:cs typeface="Calibri"/>
                <a:sym typeface="Calibri"/>
              </a:rPr>
              <a:t>No School </a:t>
            </a:r>
            <a:r>
              <a:rPr lang="en-US" sz="1000" dirty="0">
                <a:solidFill>
                  <a:schemeClr val="tx1"/>
                </a:solidFill>
                <a:highlight>
                  <a:srgbClr val="66CCFF"/>
                </a:highlight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" sz="1000" dirty="0">
                <a:solidFill>
                  <a:schemeClr val="tx1"/>
                </a:solidFill>
                <a:highlight>
                  <a:srgbClr val="66CCFF"/>
                </a:highlight>
                <a:latin typeface="Calibri"/>
                <a:ea typeface="Calibri"/>
                <a:cs typeface="Calibri"/>
                <a:sym typeface="Calibri"/>
              </a:rPr>
              <a:t>Students </a:t>
            </a:r>
          </a:p>
          <a:p>
            <a:pPr algn="ctr">
              <a:lnSpc>
                <a:spcPct val="115000"/>
              </a:lnSpc>
            </a:pPr>
            <a:endParaRPr sz="1000" dirty="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703964140"/>
              </p:ext>
            </p:extLst>
          </p:nvPr>
        </p:nvGraphicFramePr>
        <p:xfrm>
          <a:off x="2202394" y="52955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September 2024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8" name="Google Shape;58;p13"/>
          <p:cNvGraphicFramePr/>
          <p:nvPr>
            <p:extLst>
              <p:ext uri="{D42A27DB-BD31-4B8C-83A1-F6EECF244321}">
                <p14:modId xmlns:p14="http://schemas.microsoft.com/office/powerpoint/2010/main" val="3826960497"/>
              </p:ext>
            </p:extLst>
          </p:nvPr>
        </p:nvGraphicFramePr>
        <p:xfrm>
          <a:off x="4205369" y="529551"/>
          <a:ext cx="1900150" cy="1684603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October 2024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7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3375238679"/>
              </p:ext>
            </p:extLst>
          </p:nvPr>
        </p:nvGraphicFramePr>
        <p:xfrm>
          <a:off x="199419" y="233527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November 2024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2418950906"/>
              </p:ext>
            </p:extLst>
          </p:nvPr>
        </p:nvGraphicFramePr>
        <p:xfrm>
          <a:off x="2202394" y="233527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December 2024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564175212"/>
              </p:ext>
            </p:extLst>
          </p:nvPr>
        </p:nvGraphicFramePr>
        <p:xfrm>
          <a:off x="4205369" y="233527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January 2025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761912413"/>
              </p:ext>
            </p:extLst>
          </p:nvPr>
        </p:nvGraphicFramePr>
        <p:xfrm>
          <a:off x="199419" y="414100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February 2025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1266540868"/>
              </p:ext>
            </p:extLst>
          </p:nvPr>
        </p:nvGraphicFramePr>
        <p:xfrm>
          <a:off x="199419" y="594672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 2025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>
            <p:extLst>
              <p:ext uri="{D42A27DB-BD31-4B8C-83A1-F6EECF244321}">
                <p14:modId xmlns:p14="http://schemas.microsoft.com/office/powerpoint/2010/main" val="2638309017"/>
              </p:ext>
            </p:extLst>
          </p:nvPr>
        </p:nvGraphicFramePr>
        <p:xfrm>
          <a:off x="2187677" y="414100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March 2025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2259633354"/>
              </p:ext>
            </p:extLst>
          </p:nvPr>
        </p:nvGraphicFramePr>
        <p:xfrm>
          <a:off x="4202168" y="414100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April 2025 </a:t>
                      </a:r>
                      <a:endParaRPr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>
            <p:extLst>
              <p:ext uri="{D42A27DB-BD31-4B8C-83A1-F6EECF244321}">
                <p14:modId xmlns:p14="http://schemas.microsoft.com/office/powerpoint/2010/main" val="3604439848"/>
              </p:ext>
            </p:extLst>
          </p:nvPr>
        </p:nvGraphicFramePr>
        <p:xfrm>
          <a:off x="2202394" y="594672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2025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7" name="Google Shape;67;p13"/>
          <p:cNvSpPr txBox="1"/>
          <p:nvPr/>
        </p:nvSpPr>
        <p:spPr>
          <a:xfrm>
            <a:off x="6216659" y="2240111"/>
            <a:ext cx="1881811" cy="337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August 2024</a:t>
            </a: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19-23   2</a:t>
            </a:r>
            <a:r>
              <a:rPr lang="en-US" sz="1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 Vacation 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lain" startAt="26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Day of School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</a:t>
            </a:r>
          </a:p>
          <a:p>
            <a:pPr marL="228600" lvl="0" indent="-228600">
              <a:buAutoNum type="arabicPlain" startAt="2"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Labor Day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October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    Indigenous Peoples Day</a:t>
            </a: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November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  Veterans Day (observed)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28-29 Thanksgiving Recess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December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23-27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Winter Break</a:t>
            </a:r>
          </a:p>
          <a:p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Christmas 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8023781" y="2266506"/>
            <a:ext cx="1953107" cy="3198745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January 2</a:t>
            </a:r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025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New Year's Day 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  Martin Luther King Day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February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17-21  February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Vacation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March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April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21-25 April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Vacation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</a:p>
          <a:p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    Memorial Day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June</a:t>
            </a:r>
          </a:p>
          <a:p>
            <a:pPr marL="228600" lvl="0" indent="-228600">
              <a:buAutoNum type="arabicPlain" startAt="19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Juneteenth</a:t>
            </a: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    Start of 1</a:t>
            </a:r>
            <a:r>
              <a:rPr lang="en-US" sz="1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 Vacation 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</a:t>
            </a: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1-4 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 Vacation </a:t>
            </a:r>
          </a:p>
          <a:p>
            <a:pPr lvl="0"/>
            <a:endParaRPr lang="en-US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August </a:t>
            </a: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18-22   2</a:t>
            </a:r>
            <a:r>
              <a:rPr lang="en-US" sz="1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 Vacation </a:t>
            </a:r>
          </a:p>
          <a:p>
            <a:pPr lvl="0"/>
            <a:endParaRPr lang="en-US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102319" y="1047761"/>
            <a:ext cx="3615570" cy="547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Residential, Intermediate and Severe Programs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Holiday and Vacation Calendar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400" b="1" dirty="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0" name="Google Shape;66;p13">
            <a:extLst>
              <a:ext uri="{FF2B5EF4-FFF2-40B4-BE49-F238E27FC236}">
                <a16:creationId xmlns:a16="http://schemas.microsoft.com/office/drawing/2014/main" id="{9DF438F0-7EFB-45A9-8D83-9F0A15D553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6949887"/>
              </p:ext>
            </p:extLst>
          </p:nvPr>
        </p:nvGraphicFramePr>
        <p:xfrm>
          <a:off x="4202894" y="594672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</a:t>
                      </a:r>
                      <a:r>
                        <a:rPr lang="en-US" sz="1200" b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ly</a:t>
                      </a: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2025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1" name="Google Shape;66;p13">
            <a:extLst>
              <a:ext uri="{FF2B5EF4-FFF2-40B4-BE49-F238E27FC236}">
                <a16:creationId xmlns:a16="http://schemas.microsoft.com/office/drawing/2014/main" id="{7538191E-E109-4A8E-AE9F-55DF1BDADB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8924971"/>
              </p:ext>
            </p:extLst>
          </p:nvPr>
        </p:nvGraphicFramePr>
        <p:xfrm>
          <a:off x="6176466" y="594672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</a:rPr>
                        <a:t>August 2025</a:t>
                      </a:r>
                      <a:endParaRPr lang="en"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1CBFA79-F338-4519-A5CD-BE90806162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0838" y="467136"/>
            <a:ext cx="2371550" cy="701101"/>
          </a:xfrm>
          <a:prstGeom prst="rect">
            <a:avLst/>
          </a:prstGeom>
        </p:spPr>
      </p:pic>
      <p:pic>
        <p:nvPicPr>
          <p:cNvPr id="2" name="table">
            <a:extLst>
              <a:ext uri="{FF2B5EF4-FFF2-40B4-BE49-F238E27FC236}">
                <a16:creationId xmlns:a16="http://schemas.microsoft.com/office/drawing/2014/main" id="{8754C43B-260B-4E04-F48E-7793A08EA0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1742" y="1584413"/>
            <a:ext cx="3766689" cy="73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83427DB-806F-6D65-0E16-B3005E9BD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087" y="485087"/>
            <a:ext cx="2371550" cy="701101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B5F0BDA9-C519-D330-8252-7D016B49ECB4}"/>
              </a:ext>
            </a:extLst>
          </p:cNvPr>
          <p:cNvSpPr txBox="1">
            <a:spLocks/>
          </p:cNvSpPr>
          <p:nvPr/>
        </p:nvSpPr>
        <p:spPr>
          <a:xfrm>
            <a:off x="425997" y="1269313"/>
            <a:ext cx="9372600" cy="2118123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200" b="1" dirty="0"/>
          </a:p>
          <a:p>
            <a:r>
              <a:rPr lang="en-US" sz="1200" b="1" dirty="0"/>
              <a:t>*Designated vacation and holidays are not mandatory. Participation in holidays/vacations is based on a visit schedule developed by each family. </a:t>
            </a:r>
          </a:p>
          <a:p>
            <a:endParaRPr lang="en-US" sz="1200" b="1" dirty="0"/>
          </a:p>
          <a:p>
            <a:r>
              <a:rPr lang="en-US" sz="1200" b="1" dirty="0"/>
              <a:t>*MA DESE and NY regulations require that students cannot be away from the program for longer than 14 consecutive days.  </a:t>
            </a:r>
          </a:p>
          <a:p>
            <a:endParaRPr lang="en-US" sz="1200" b="1" dirty="0"/>
          </a:p>
          <a:p>
            <a:r>
              <a:rPr lang="en-US" sz="1200" b="1" dirty="0"/>
              <a:t>*If a student is out for 5 consecutive days, 5 days in a month, and/or 20 days per academic year (excluding scheduled vacations, holidays, and weekend days) NECC notifies the funding district. </a:t>
            </a:r>
          </a:p>
          <a:p>
            <a:endParaRPr lang="en-US" sz="1200" b="1" dirty="0">
              <a:latin typeface="Arial" panose="020B0604020202020204" pitchFamily="34" charset="0"/>
            </a:endParaRPr>
          </a:p>
          <a:p>
            <a:r>
              <a:rPr lang="en-US" sz="1200" b="1" dirty="0"/>
              <a:t>*The Lunar New Year and Diwali are celebrated as official holidays for NY Students. </a:t>
            </a:r>
            <a:endParaRPr lang="en-US" sz="1200" b="1" dirty="0">
              <a:latin typeface="Arial" panose="020B0604020202020204" pitchFamily="34" charset="0"/>
            </a:endParaRPr>
          </a:p>
          <a:p>
            <a:endParaRPr lang="en-US" sz="1200" b="1" dirty="0">
              <a:latin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</a:rPr>
              <a:t>*CT DDS funded student cannot be away from the program for more that eighteen “out-of-bed” days for the year.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4978552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624</Words>
  <Application>Microsoft Office PowerPoint</Application>
  <PresentationFormat>Custom</PresentationFormat>
  <Paragraphs>427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Maloney, Colleen</dc:creator>
  <cp:lastModifiedBy>McHaffie, Kyla</cp:lastModifiedBy>
  <cp:revision>69</cp:revision>
  <dcterms:modified xsi:type="dcterms:W3CDTF">2024-08-30T14:46:59Z</dcterms:modified>
</cp:coreProperties>
</file>